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4"/>
  </p:notesMasterIdLst>
  <p:sldIdLst>
    <p:sldId id="256" r:id="rId2"/>
    <p:sldId id="258" r:id="rId3"/>
    <p:sldId id="259" r:id="rId4"/>
    <p:sldId id="260" r:id="rId5"/>
    <p:sldId id="261" r:id="rId6"/>
    <p:sldId id="262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263" r:id="rId16"/>
    <p:sldId id="264" r:id="rId17"/>
    <p:sldId id="266" r:id="rId18"/>
    <p:sldId id="267" r:id="rId19"/>
    <p:sldId id="269" r:id="rId20"/>
    <p:sldId id="273" r:id="rId21"/>
    <p:sldId id="274" r:id="rId22"/>
    <p:sldId id="275" r:id="rId23"/>
    <p:sldId id="27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5EBF6-78BB-4563-9A61-A96F1394B2D7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53A95-E6B3-4CCD-A305-F9440B68A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8575" y="801688"/>
            <a:ext cx="4260850" cy="31956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5121"/>
            <a:ext cx="4975225" cy="38524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032"/>
            <a:ext cx="5486400" cy="41138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032"/>
            <a:ext cx="5486400" cy="41138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032"/>
            <a:ext cx="5486400" cy="41138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8575" y="801688"/>
            <a:ext cx="4260850" cy="31956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5121"/>
            <a:ext cx="4975225" cy="38524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8575" y="801688"/>
            <a:ext cx="4260850" cy="31956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5121"/>
            <a:ext cx="4975225" cy="38524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8575" y="801688"/>
            <a:ext cx="4260850" cy="31956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5121"/>
            <a:ext cx="4975225" cy="38524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8575" y="801688"/>
            <a:ext cx="4260850" cy="31956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5121"/>
            <a:ext cx="4975225" cy="38524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56691B-A3CC-4D12-BC3B-58F4BF9102FF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EFC07F-1EB2-464D-801B-DE857E83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6691B-A3CC-4D12-BC3B-58F4BF9102FF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C07F-1EB2-464D-801B-DE857E83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6691B-A3CC-4D12-BC3B-58F4BF9102FF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C07F-1EB2-464D-801B-DE857E83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6691B-A3CC-4D12-BC3B-58F4BF9102FF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C07F-1EB2-464D-801B-DE857E83BB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6691B-A3CC-4D12-BC3B-58F4BF9102FF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C07F-1EB2-464D-801B-DE857E83BB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6691B-A3CC-4D12-BC3B-58F4BF9102FF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C07F-1EB2-464D-801B-DE857E83BB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6691B-A3CC-4D12-BC3B-58F4BF9102FF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C07F-1EB2-464D-801B-DE857E83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6691B-A3CC-4D12-BC3B-58F4BF9102FF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C07F-1EB2-464D-801B-DE857E83BB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56691B-A3CC-4D12-BC3B-58F4BF9102FF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C07F-1EB2-464D-801B-DE857E83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56691B-A3CC-4D12-BC3B-58F4BF9102FF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EFC07F-1EB2-464D-801B-DE857E83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56691B-A3CC-4D12-BC3B-58F4BF9102FF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EFC07F-1EB2-464D-801B-DE857E83BB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56691B-A3CC-4D12-BC3B-58F4BF9102FF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EFC07F-1EB2-464D-801B-DE857E83BB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basic relational model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857250"/>
            <a:ext cx="8229600" cy="9382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4800" smtClean="0"/>
              <a:t>Properties of Relational Tables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803275" y="2000250"/>
            <a:ext cx="7983538" cy="4572000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GB" smtClean="0"/>
              <a:t>Table name is distinct from all other table names in the database.</a:t>
            </a:r>
          </a:p>
          <a:p>
            <a:pPr algn="just" eaLnBrk="1" hangingPunct="1"/>
            <a:r>
              <a:rPr lang="en-GB" smtClean="0"/>
              <a:t>Each cell of table contains exactly one atomic (single) value.</a:t>
            </a:r>
          </a:p>
          <a:p>
            <a:pPr algn="just" eaLnBrk="1" hangingPunct="1"/>
            <a:r>
              <a:rPr lang="en-GB" smtClean="0"/>
              <a:t>Each column has a distinct name.</a:t>
            </a:r>
          </a:p>
          <a:p>
            <a:pPr algn="just" eaLnBrk="1" hangingPunct="1"/>
            <a:r>
              <a:rPr lang="en-GB" smtClean="0"/>
              <a:t>Values of a column are all from the same domain.</a:t>
            </a:r>
          </a:p>
          <a:p>
            <a:pPr algn="just" eaLnBrk="1" hangingPunct="1"/>
            <a:r>
              <a:rPr lang="en-GB" smtClean="0"/>
              <a:t>Each record is distinct; there are no duplicate records.</a:t>
            </a:r>
          </a:p>
          <a:p>
            <a:pPr algn="just" eaLnBrk="1" hangingPunct="1"/>
            <a:r>
              <a:rPr lang="en-GB" smtClean="0"/>
              <a:t>Order of columns has no significance.</a:t>
            </a:r>
          </a:p>
          <a:p>
            <a:pPr algn="just" eaLnBrk="1" hangingPunct="1"/>
            <a:r>
              <a:rPr lang="en-GB" smtClean="0"/>
              <a:t>Order of records has no significance, theoretically.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790578-2E45-4F01-B1BA-0049EB5E9B04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GB" sz="4400" smtClean="0"/>
              <a:t>Relational Keys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66775" y="2071688"/>
            <a:ext cx="7920038" cy="39116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Superkey</a:t>
            </a:r>
          </a:p>
          <a:p>
            <a:pPr lvl="1" eaLnBrk="1" hangingPunct="1">
              <a:lnSpc>
                <a:spcPct val="90000"/>
              </a:lnSpc>
              <a:buSzPct val="75000"/>
            </a:pPr>
            <a:r>
              <a:rPr lang="en-GB" smtClean="0"/>
              <a:t>A column, or a set of columns, that uniquely identifies a record within a table.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Candidate Key</a:t>
            </a:r>
          </a:p>
          <a:p>
            <a:pPr lvl="1" eaLnBrk="1" hangingPunct="1">
              <a:lnSpc>
                <a:spcPct val="90000"/>
              </a:lnSpc>
              <a:buSzPct val="75000"/>
            </a:pPr>
            <a:r>
              <a:rPr lang="en-GB" smtClean="0"/>
              <a:t>A superkey  that contains only the minimum number of columns necessary for unique identification. </a:t>
            </a:r>
          </a:p>
          <a:p>
            <a:pPr lvl="1" eaLnBrk="1" hangingPunct="1">
              <a:lnSpc>
                <a:spcPct val="90000"/>
              </a:lnSpc>
              <a:buSzPct val="75000"/>
            </a:pPr>
            <a:r>
              <a:rPr lang="en-GB" smtClean="0"/>
              <a:t>In each record, values of the candidate key uniquely identify that record (</a:t>
            </a:r>
            <a:r>
              <a:rPr lang="en-GB" i="1" smtClean="0"/>
              <a:t>uniqueness</a:t>
            </a:r>
            <a:r>
              <a:rPr lang="en-GB" smtClean="0"/>
              <a:t>).</a:t>
            </a:r>
          </a:p>
          <a:p>
            <a:pPr lvl="1" eaLnBrk="1" hangingPunct="1">
              <a:lnSpc>
                <a:spcPct val="90000"/>
              </a:lnSpc>
              <a:buSzPct val="75000"/>
            </a:pPr>
            <a:r>
              <a:rPr lang="en-GB" smtClean="0"/>
              <a:t>No proper subset of the candidate key  has the uniqueness property (</a:t>
            </a:r>
            <a:r>
              <a:rPr lang="en-GB" i="1" smtClean="0"/>
              <a:t>irreducibility</a:t>
            </a:r>
            <a:r>
              <a:rPr lang="en-GB" smtClean="0"/>
              <a:t>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C1B8E8-AFBA-45F6-B116-35134AE011AA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GB" sz="4400" smtClean="0"/>
              <a:t>Relational Keys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844550" y="1809750"/>
            <a:ext cx="7656513" cy="4714875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Composite Key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A key consists of more than one column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Primary Key</a:t>
            </a:r>
          </a:p>
          <a:p>
            <a:pPr lvl="1" algn="just" eaLnBrk="1" hangingPunct="1">
              <a:lnSpc>
                <a:spcPct val="90000"/>
              </a:lnSpc>
              <a:buSzPct val="75000"/>
            </a:pPr>
            <a:r>
              <a:rPr lang="en-GB" smtClean="0"/>
              <a:t>The candidate key that is selected to identify records uniquely within table.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mtClean="0"/>
              <a:t>Alternate Keys</a:t>
            </a:r>
          </a:p>
          <a:p>
            <a:pPr lvl="1" algn="just" eaLnBrk="1" hangingPunct="1">
              <a:lnSpc>
                <a:spcPct val="90000"/>
              </a:lnSpc>
              <a:buSzPct val="75000"/>
            </a:pPr>
            <a:r>
              <a:rPr lang="en-GB" smtClean="0"/>
              <a:t>Candidate keys that are not selected to be primary key.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mtClean="0"/>
              <a:t>Foreign Key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mtClean="0"/>
              <a:t>Column, or set of columns, within one table that matches the candidate key of some (possibly the same) table.</a:t>
            </a:r>
          </a:p>
          <a:p>
            <a:pPr lvl="1" algn="just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GB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086505-B383-41CA-917A-BE79D3FD6EBA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GB" sz="4400" smtClean="0"/>
              <a:t>Relational Integrity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idx="1"/>
          </p:nvPr>
        </p:nvSpPr>
        <p:spPr>
          <a:xfrm>
            <a:off x="827088" y="2017713"/>
            <a:ext cx="7724775" cy="4075112"/>
          </a:xfrm>
        </p:spPr>
        <p:txBody>
          <a:bodyPr lIns="90488" tIns="44450" rIns="90488" bIns="44450"/>
          <a:lstStyle/>
          <a:p>
            <a:pPr eaLnBrk="1" hangingPunct="1"/>
            <a:r>
              <a:rPr lang="en-GB" sz="2800" smtClean="0"/>
              <a:t>Nulls</a:t>
            </a:r>
          </a:p>
          <a:p>
            <a:pPr lvl="1" algn="just" eaLnBrk="1" hangingPunct="1">
              <a:buSzPct val="75000"/>
            </a:pPr>
            <a:r>
              <a:rPr lang="en-GB" sz="2600" smtClean="0"/>
              <a:t>Represents value for a column that is currently unknown or not applicable for record.</a:t>
            </a:r>
          </a:p>
          <a:p>
            <a:pPr lvl="1" algn="just" eaLnBrk="1" hangingPunct="1">
              <a:buSzPct val="75000"/>
            </a:pPr>
            <a:r>
              <a:rPr lang="en-GB" sz="2600" smtClean="0"/>
              <a:t>Deals with incomplete or exceptional data.</a:t>
            </a:r>
          </a:p>
          <a:p>
            <a:pPr lvl="1" algn="just" eaLnBrk="1" hangingPunct="1">
              <a:buSzPct val="75000"/>
            </a:pPr>
            <a:r>
              <a:rPr lang="en-GB" sz="2600" smtClean="0"/>
              <a:t>Represents the absence of a value and is not the same as zero or spaces, which are values.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9D95A8-E452-4A21-B595-784288CBC0AF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GB" sz="4400" smtClean="0"/>
              <a:t>Relational Integrity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2071688"/>
            <a:ext cx="7724775" cy="4357687"/>
          </a:xfrm>
        </p:spPr>
        <p:txBody>
          <a:bodyPr lIns="90488" tIns="44450" rIns="90488" bIns="44450"/>
          <a:lstStyle/>
          <a:p>
            <a:pPr algn="just" eaLnBrk="1" hangingPunct="1">
              <a:lnSpc>
                <a:spcPct val="80000"/>
              </a:lnSpc>
            </a:pPr>
            <a:r>
              <a:rPr lang="en-GB" sz="2800" smtClean="0"/>
              <a:t>Entity Integrity</a:t>
            </a:r>
          </a:p>
          <a:p>
            <a:pPr lvl="1" algn="just" eaLnBrk="1" hangingPunct="1">
              <a:lnSpc>
                <a:spcPct val="80000"/>
              </a:lnSpc>
              <a:buSzPct val="75000"/>
            </a:pPr>
            <a:r>
              <a:rPr lang="en-GB" sz="2600" smtClean="0"/>
              <a:t>In a base table, no column of a primary key can be null.</a:t>
            </a:r>
          </a:p>
          <a:p>
            <a:pPr algn="just" eaLnBrk="1" hangingPunct="1">
              <a:lnSpc>
                <a:spcPct val="80000"/>
              </a:lnSpc>
            </a:pPr>
            <a:r>
              <a:rPr lang="en-GB" sz="2800" smtClean="0"/>
              <a:t>Referential Integrity</a:t>
            </a:r>
          </a:p>
          <a:p>
            <a:pPr lvl="1" algn="just" eaLnBrk="1" hangingPunct="1">
              <a:lnSpc>
                <a:spcPct val="80000"/>
              </a:lnSpc>
              <a:buSzPct val="75000"/>
            </a:pPr>
            <a:r>
              <a:rPr lang="en-GB" sz="2600" smtClean="0"/>
              <a:t>If a foreign key exists in a table, either foreign key value must match a candidate key value of some record in its home table or foreign key value must be wholly null.</a:t>
            </a:r>
          </a:p>
          <a:p>
            <a:pPr eaLnBrk="1" hangingPunct="1"/>
            <a:r>
              <a:rPr lang="en-GB" smtClean="0"/>
              <a:t>Int</a:t>
            </a:r>
            <a:r>
              <a:rPr lang="en-GB" sz="2800" smtClean="0"/>
              <a:t>egrity Constraints</a:t>
            </a:r>
          </a:p>
          <a:p>
            <a:pPr lvl="1" eaLnBrk="1" hangingPunct="1">
              <a:buSzPct val="75000"/>
            </a:pPr>
            <a:r>
              <a:rPr lang="en-GB" sz="2600" smtClean="0"/>
              <a:t>Rules that define or constrain some aspect of the data used by the organization</a:t>
            </a:r>
            <a:r>
              <a:rPr lang="en-GB" smtClean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F2B970-13FA-4CEC-8039-370D5935860A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Relation schema </a:t>
            </a:r>
            <a:r>
              <a:rPr lang="en-US" i="1" smtClean="0"/>
              <a:t>R</a:t>
            </a:r>
          </a:p>
          <a:p>
            <a:pPr lvl="1"/>
            <a:r>
              <a:rPr lang="en-US" smtClean="0"/>
              <a:t>Denoted by </a:t>
            </a:r>
            <a:r>
              <a:rPr lang="en-US" i="1" smtClean="0"/>
              <a:t>R</a:t>
            </a:r>
            <a:r>
              <a:rPr lang="en-US" smtClean="0"/>
              <a:t>(</a:t>
            </a:r>
            <a:r>
              <a:rPr lang="en-US" i="1" smtClean="0"/>
              <a:t>A</a:t>
            </a:r>
            <a:r>
              <a:rPr lang="en-US" baseline="-25000" smtClean="0"/>
              <a:t>1</a:t>
            </a:r>
            <a:r>
              <a:rPr lang="en-US" smtClean="0"/>
              <a:t>,</a:t>
            </a:r>
            <a:r>
              <a:rPr lang="en-US" i="1" smtClean="0"/>
              <a:t> A</a:t>
            </a:r>
            <a:r>
              <a:rPr lang="en-US" baseline="-25000" smtClean="0"/>
              <a:t>2</a:t>
            </a:r>
            <a:r>
              <a:rPr lang="en-US" smtClean="0"/>
              <a:t>, ...,</a:t>
            </a:r>
            <a:r>
              <a:rPr lang="en-US" i="1" smtClean="0"/>
              <a:t>A</a:t>
            </a:r>
            <a:r>
              <a:rPr lang="en-US" i="1" baseline="-25000" smtClean="0"/>
              <a:t>n</a:t>
            </a:r>
            <a:r>
              <a:rPr lang="en-US" smtClean="0"/>
              <a:t>)</a:t>
            </a:r>
          </a:p>
          <a:p>
            <a:pPr lvl="1"/>
            <a:r>
              <a:rPr lang="en-US" smtClean="0"/>
              <a:t>Made up of a relation name </a:t>
            </a:r>
            <a:r>
              <a:rPr lang="en-US" i="1" smtClean="0"/>
              <a:t>R</a:t>
            </a:r>
            <a:r>
              <a:rPr lang="en-US" smtClean="0"/>
              <a:t> and a list of attributes, </a:t>
            </a:r>
            <a:r>
              <a:rPr lang="en-US" i="1" smtClean="0"/>
              <a:t>A</a:t>
            </a:r>
            <a:r>
              <a:rPr lang="en-US" baseline="-25000" smtClean="0"/>
              <a:t>1</a:t>
            </a:r>
            <a:r>
              <a:rPr lang="en-US" smtClean="0"/>
              <a:t>,</a:t>
            </a:r>
            <a:r>
              <a:rPr lang="en-US" i="1" smtClean="0"/>
              <a:t> A</a:t>
            </a:r>
            <a:r>
              <a:rPr lang="en-US" baseline="-25000" smtClean="0"/>
              <a:t>2</a:t>
            </a:r>
            <a:r>
              <a:rPr lang="en-US" smtClean="0"/>
              <a:t>,</a:t>
            </a:r>
            <a:r>
              <a:rPr lang="en-US" i="1" smtClean="0"/>
              <a:t> ..., A</a:t>
            </a:r>
            <a:r>
              <a:rPr lang="en-US" i="1" baseline="-25000" smtClean="0"/>
              <a:t>n</a:t>
            </a:r>
          </a:p>
          <a:p>
            <a:r>
              <a:rPr lang="en-US" smtClean="0"/>
              <a:t>Attribute </a:t>
            </a:r>
            <a:r>
              <a:rPr lang="en-US" i="1" smtClean="0"/>
              <a:t>A</a:t>
            </a:r>
            <a:r>
              <a:rPr lang="en-US" i="1" baseline="-25000" smtClean="0"/>
              <a:t>i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Name of a role played by some domain </a:t>
            </a:r>
            <a:r>
              <a:rPr lang="en-US" i="1" smtClean="0"/>
              <a:t>D</a:t>
            </a:r>
            <a:r>
              <a:rPr lang="en-US" smtClean="0"/>
              <a:t> in the relation schema </a:t>
            </a:r>
            <a:r>
              <a:rPr lang="en-US" i="1" smtClean="0"/>
              <a:t>R</a:t>
            </a:r>
          </a:p>
          <a:p>
            <a:r>
              <a:rPr lang="en-US" b="1" smtClean="0"/>
              <a:t>Degree</a:t>
            </a:r>
            <a:r>
              <a:rPr lang="en-US" smtClean="0"/>
              <a:t> (or </a:t>
            </a:r>
            <a:r>
              <a:rPr lang="en-US" b="1" smtClean="0"/>
              <a:t>arity</a:t>
            </a:r>
            <a:r>
              <a:rPr lang="en-US" smtClean="0"/>
              <a:t>) of a relation </a:t>
            </a:r>
          </a:p>
          <a:p>
            <a:pPr lvl="1"/>
            <a:r>
              <a:rPr lang="en-US" smtClean="0"/>
              <a:t>Number of attributes n of its relation schema</a:t>
            </a:r>
          </a:p>
        </p:txBody>
      </p:sp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Domains, Attributes, Tuples, and Relations (cont’d.)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Relation </a:t>
            </a:r>
            <a:r>
              <a:rPr lang="en-US" smtClean="0"/>
              <a:t>(or </a:t>
            </a:r>
            <a:r>
              <a:rPr lang="en-US" b="1" smtClean="0"/>
              <a:t>relation state</a:t>
            </a:r>
            <a:r>
              <a:rPr lang="en-US" smtClean="0"/>
              <a:t>) </a:t>
            </a:r>
          </a:p>
          <a:p>
            <a:pPr lvl="1"/>
            <a:r>
              <a:rPr lang="en-US" smtClean="0"/>
              <a:t>Set of </a:t>
            </a:r>
            <a:r>
              <a:rPr lang="en-US" b="1" i="1" smtClean="0"/>
              <a:t>n</a:t>
            </a:r>
            <a:r>
              <a:rPr lang="en-US" b="1" smtClean="0"/>
              <a:t>-tuples</a:t>
            </a:r>
            <a:r>
              <a:rPr lang="en-US" smtClean="0"/>
              <a:t> </a:t>
            </a:r>
            <a:r>
              <a:rPr lang="en-US" i="1" smtClean="0"/>
              <a:t>r = </a:t>
            </a:r>
            <a:r>
              <a:rPr lang="en-US" smtClean="0"/>
              <a:t>{</a:t>
            </a:r>
            <a:r>
              <a:rPr lang="en-US" i="1" smtClean="0"/>
              <a:t>t</a:t>
            </a:r>
            <a:r>
              <a:rPr lang="en-US" baseline="-25000" smtClean="0"/>
              <a:t>1</a:t>
            </a:r>
            <a:r>
              <a:rPr lang="en-US" smtClean="0"/>
              <a:t>,</a:t>
            </a:r>
            <a:r>
              <a:rPr lang="en-US" i="1" smtClean="0"/>
              <a:t> t</a:t>
            </a:r>
            <a:r>
              <a:rPr lang="en-US" i="1" baseline="-25000" smtClean="0"/>
              <a:t>2</a:t>
            </a:r>
            <a:r>
              <a:rPr lang="en-US" smtClean="0"/>
              <a:t>, ..., </a:t>
            </a:r>
            <a:r>
              <a:rPr lang="en-US" i="1" smtClean="0"/>
              <a:t>t</a:t>
            </a:r>
            <a:r>
              <a:rPr lang="en-US" i="1" baseline="-25000" smtClean="0"/>
              <a:t>m</a:t>
            </a:r>
            <a:r>
              <a:rPr lang="en-US" smtClean="0"/>
              <a:t>}</a:t>
            </a:r>
          </a:p>
          <a:p>
            <a:pPr lvl="1"/>
            <a:r>
              <a:rPr lang="en-US" smtClean="0"/>
              <a:t>Each </a:t>
            </a:r>
            <a:r>
              <a:rPr lang="en-US" i="1" smtClean="0"/>
              <a:t>n</a:t>
            </a:r>
            <a:r>
              <a:rPr lang="en-US" smtClean="0"/>
              <a:t>-tuple </a:t>
            </a:r>
            <a:r>
              <a:rPr lang="en-US" i="1" smtClean="0"/>
              <a:t>t</a:t>
            </a:r>
            <a:r>
              <a:rPr lang="en-US" smtClean="0"/>
              <a:t> 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Ordered list of </a:t>
            </a:r>
            <a:r>
              <a:rPr lang="en-US" i="1" smtClean="0"/>
              <a:t>n</a:t>
            </a:r>
            <a:r>
              <a:rPr lang="en-US" smtClean="0"/>
              <a:t> values </a:t>
            </a:r>
            <a:r>
              <a:rPr lang="en-US" i="1" smtClean="0"/>
              <a:t>t =&lt;v</a:t>
            </a:r>
            <a:r>
              <a:rPr lang="en-US" baseline="-25000" smtClean="0"/>
              <a:t>1</a:t>
            </a:r>
            <a:r>
              <a:rPr lang="en-US" smtClean="0"/>
              <a:t>, </a:t>
            </a:r>
            <a:r>
              <a:rPr lang="en-US" i="1" smtClean="0"/>
              <a:t>v</a:t>
            </a:r>
            <a:r>
              <a:rPr lang="en-US" baseline="-25000" smtClean="0"/>
              <a:t>2</a:t>
            </a:r>
            <a:r>
              <a:rPr lang="en-US" smtClean="0"/>
              <a:t>, ..., </a:t>
            </a:r>
            <a:r>
              <a:rPr lang="en-US" i="1" smtClean="0"/>
              <a:t>v</a:t>
            </a:r>
            <a:r>
              <a:rPr lang="en-US" i="1" baseline="-25000" smtClean="0"/>
              <a:t>n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Each value </a:t>
            </a:r>
            <a:r>
              <a:rPr lang="en-US" i="1" smtClean="0"/>
              <a:t>v</a:t>
            </a:r>
            <a:r>
              <a:rPr lang="en-US" i="1" baseline="-25000" smtClean="0"/>
              <a:t>i</a:t>
            </a:r>
            <a:r>
              <a:rPr lang="en-US" smtClean="0"/>
              <a:t>, 1</a:t>
            </a:r>
            <a:r>
              <a:rPr lang="en-US" i="1" smtClean="0"/>
              <a:t> ≤ i ≤ n</a:t>
            </a:r>
            <a:r>
              <a:rPr lang="en-US" smtClean="0"/>
              <a:t>, is an element of dom(</a:t>
            </a:r>
            <a:r>
              <a:rPr lang="en-US" i="1" smtClean="0"/>
              <a:t>A</a:t>
            </a:r>
            <a:r>
              <a:rPr lang="en-US" i="1" baseline="-25000" smtClean="0"/>
              <a:t>i</a:t>
            </a:r>
            <a:r>
              <a:rPr lang="en-US" smtClean="0"/>
              <a:t>) or is a special </a:t>
            </a:r>
            <a:r>
              <a:rPr lang="en-US" smtClean="0">
                <a:cs typeface="Courier New" pitchFamily="49" charset="0"/>
              </a:rPr>
              <a:t>NULL</a:t>
            </a:r>
            <a:r>
              <a:rPr lang="en-US" smtClean="0"/>
              <a:t> value</a:t>
            </a:r>
          </a:p>
        </p:txBody>
      </p:sp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Domains, Attributes, Tuples, and Relations (cont’d.)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smtClean="0"/>
              <a:t>Cardinality</a:t>
            </a:r>
          </a:p>
          <a:p>
            <a:pPr lvl="1"/>
            <a:r>
              <a:rPr lang="en-US" smtClean="0"/>
              <a:t>Total number of values in domain</a:t>
            </a:r>
          </a:p>
          <a:p>
            <a:r>
              <a:rPr lang="en-US" b="1" smtClean="0"/>
              <a:t>Current relation state</a:t>
            </a:r>
          </a:p>
          <a:p>
            <a:pPr lvl="1"/>
            <a:r>
              <a:rPr lang="en-US" smtClean="0"/>
              <a:t>Relation state at a given time</a:t>
            </a:r>
          </a:p>
          <a:p>
            <a:pPr lvl="1"/>
            <a:r>
              <a:rPr lang="en-US" smtClean="0"/>
              <a:t>Reflects only the valid tuples that represent a particular state of the real world</a:t>
            </a:r>
          </a:p>
          <a:p>
            <a:r>
              <a:rPr lang="en-US" smtClean="0"/>
              <a:t>Attribute names</a:t>
            </a:r>
          </a:p>
          <a:p>
            <a:pPr lvl="1"/>
            <a:r>
              <a:rPr lang="en-US" smtClean="0"/>
              <a:t>Indicate different </a:t>
            </a:r>
            <a:r>
              <a:rPr lang="en-US" b="1" smtClean="0"/>
              <a:t>roles</a:t>
            </a:r>
            <a:r>
              <a:rPr lang="en-US" smtClean="0"/>
              <a:t>, or interpretations, for the domain</a:t>
            </a:r>
          </a:p>
        </p:txBody>
      </p:sp>
      <p:sp>
        <p:nvSpPr>
          <p:cNvPr id="1433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Domains, Attributes, Tuples, and Relations (cont’d.)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Ordering of tuples in a relation</a:t>
            </a:r>
          </a:p>
          <a:p>
            <a:pPr lvl="1"/>
            <a:r>
              <a:rPr lang="en-US" smtClean="0"/>
              <a:t>Relation defined as a set of tuples</a:t>
            </a:r>
          </a:p>
          <a:p>
            <a:pPr lvl="1"/>
            <a:r>
              <a:rPr lang="en-US" smtClean="0"/>
              <a:t>Elements have no order among them</a:t>
            </a:r>
          </a:p>
          <a:p>
            <a:r>
              <a:rPr lang="en-US" smtClean="0"/>
              <a:t>Ordering of values within a tuple and an alternative definition of a relation</a:t>
            </a:r>
          </a:p>
          <a:p>
            <a:pPr lvl="1"/>
            <a:r>
              <a:rPr lang="en-US" smtClean="0"/>
              <a:t>Order of attributes and values is not that important </a:t>
            </a:r>
          </a:p>
          <a:p>
            <a:pPr lvl="1"/>
            <a:r>
              <a:rPr lang="en-US" smtClean="0"/>
              <a:t>As long as correspondence between attributes and values maintained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Relations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Characteristics of Relations (cont’d.)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19313"/>
            <a:ext cx="81915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Relational Data Model and</a:t>
            </a:r>
            <a:br>
              <a:rPr lang="en-US" smtClean="0"/>
            </a:br>
            <a:r>
              <a:rPr lang="en-US" smtClean="0"/>
              <a:t>Relational Database Constraints</a:t>
            </a:r>
          </a:p>
          <a:p>
            <a:r>
              <a:rPr lang="en-US" smtClean="0"/>
              <a:t>Relational Model Constraints</a:t>
            </a:r>
            <a:br>
              <a:rPr lang="en-US" smtClean="0"/>
            </a:br>
            <a:r>
              <a:rPr lang="en-US" smtClean="0"/>
              <a:t>and Relational Database Schemas</a:t>
            </a:r>
          </a:p>
          <a:p>
            <a:r>
              <a:rPr lang="en-US" smtClean="0"/>
              <a:t>Update Operations, Transactions,</a:t>
            </a:r>
            <a:br>
              <a:rPr lang="en-US" smtClean="0"/>
            </a:br>
            <a:r>
              <a:rPr lang="en-US" smtClean="0"/>
              <a:t>and Dealing with Constraint Violations</a:t>
            </a:r>
          </a:p>
          <a:p>
            <a:endParaRPr lang="en-US" smtClean="0"/>
          </a:p>
        </p:txBody>
      </p:sp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 Outline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Relation schema </a:t>
            </a:r>
            <a:r>
              <a:rPr lang="en-US" i="1" smtClean="0"/>
              <a:t>R</a:t>
            </a:r>
            <a:r>
              <a:rPr lang="en-US" smtClean="0"/>
              <a:t> of degree </a:t>
            </a:r>
            <a:r>
              <a:rPr lang="en-US" i="1" smtClean="0"/>
              <a:t>n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Denoted by </a:t>
            </a:r>
            <a:r>
              <a:rPr lang="en-US" i="1" smtClean="0"/>
              <a:t>R</a:t>
            </a:r>
            <a:r>
              <a:rPr lang="en-US" smtClean="0"/>
              <a:t>(</a:t>
            </a:r>
            <a:r>
              <a:rPr lang="en-US" i="1" smtClean="0"/>
              <a:t>A</a:t>
            </a:r>
            <a:r>
              <a:rPr lang="en-US" i="1" baseline="-25000" smtClean="0"/>
              <a:t>1</a:t>
            </a:r>
            <a:r>
              <a:rPr lang="en-US" smtClean="0"/>
              <a:t>,</a:t>
            </a:r>
            <a:r>
              <a:rPr lang="en-US" i="1" smtClean="0"/>
              <a:t> A</a:t>
            </a:r>
            <a:r>
              <a:rPr lang="en-US" i="1" baseline="-25000" smtClean="0"/>
              <a:t>2</a:t>
            </a:r>
            <a:r>
              <a:rPr lang="en-US" smtClean="0"/>
              <a:t>, ..., </a:t>
            </a:r>
            <a:r>
              <a:rPr lang="en-US" i="1" smtClean="0"/>
              <a:t>A</a:t>
            </a:r>
            <a:r>
              <a:rPr lang="en-US" i="1" baseline="-25000" smtClean="0"/>
              <a:t>n</a:t>
            </a:r>
            <a:r>
              <a:rPr lang="en-US" i="1" smtClean="0"/>
              <a:t>)</a:t>
            </a:r>
          </a:p>
          <a:p>
            <a:r>
              <a:rPr lang="en-US" smtClean="0"/>
              <a:t>Uppercase letters </a:t>
            </a:r>
            <a:r>
              <a:rPr lang="en-US" i="1" smtClean="0"/>
              <a:t>Q</a:t>
            </a:r>
            <a:r>
              <a:rPr lang="en-US" smtClean="0"/>
              <a:t>,</a:t>
            </a:r>
            <a:r>
              <a:rPr lang="en-US" i="1" smtClean="0"/>
              <a:t> R</a:t>
            </a:r>
            <a:r>
              <a:rPr lang="en-US" smtClean="0"/>
              <a:t>,</a:t>
            </a:r>
            <a:r>
              <a:rPr lang="en-US" i="1" smtClean="0"/>
              <a:t> S </a:t>
            </a:r>
          </a:p>
          <a:p>
            <a:pPr lvl="1"/>
            <a:r>
              <a:rPr lang="en-US" smtClean="0"/>
              <a:t>Denote relation names</a:t>
            </a:r>
          </a:p>
          <a:p>
            <a:r>
              <a:rPr lang="en-US" smtClean="0"/>
              <a:t>Lowercase letters </a:t>
            </a:r>
            <a:r>
              <a:rPr lang="en-US" i="1" smtClean="0"/>
              <a:t>q</a:t>
            </a:r>
            <a:r>
              <a:rPr lang="en-US" smtClean="0"/>
              <a:t>,</a:t>
            </a:r>
            <a:r>
              <a:rPr lang="en-US" i="1" smtClean="0"/>
              <a:t> r</a:t>
            </a:r>
            <a:r>
              <a:rPr lang="en-US" smtClean="0"/>
              <a:t>,</a:t>
            </a:r>
            <a:r>
              <a:rPr lang="en-US" i="1" smtClean="0"/>
              <a:t> s </a:t>
            </a:r>
          </a:p>
          <a:p>
            <a:pPr lvl="1"/>
            <a:r>
              <a:rPr lang="en-US" smtClean="0"/>
              <a:t>Denote relation states</a:t>
            </a:r>
          </a:p>
          <a:p>
            <a:r>
              <a:rPr lang="en-US" smtClean="0"/>
              <a:t>Letters </a:t>
            </a:r>
            <a:r>
              <a:rPr lang="en-US" i="1" smtClean="0"/>
              <a:t>t</a:t>
            </a:r>
            <a:r>
              <a:rPr lang="en-US" smtClean="0"/>
              <a:t>,</a:t>
            </a:r>
            <a:r>
              <a:rPr lang="en-US" i="1" smtClean="0"/>
              <a:t> u</a:t>
            </a:r>
            <a:r>
              <a:rPr lang="en-US" smtClean="0"/>
              <a:t>,</a:t>
            </a:r>
            <a:r>
              <a:rPr lang="en-US" i="1" smtClean="0"/>
              <a:t> v </a:t>
            </a:r>
          </a:p>
          <a:p>
            <a:pPr lvl="1"/>
            <a:r>
              <a:rPr lang="en-US" smtClean="0"/>
              <a:t>Denote tuples</a:t>
            </a: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Model Notation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Name of a relation schema: STUDENT</a:t>
            </a:r>
          </a:p>
          <a:p>
            <a:pPr lvl="1"/>
            <a:r>
              <a:rPr lang="en-US" smtClean="0"/>
              <a:t>Indicates the current set of tuples in that relation</a:t>
            </a:r>
          </a:p>
          <a:p>
            <a:r>
              <a:rPr lang="en-US" smtClean="0"/>
              <a:t>Notation: STUDENT(Name, Ssn, ...) </a:t>
            </a:r>
          </a:p>
          <a:p>
            <a:pPr lvl="1"/>
            <a:r>
              <a:rPr lang="en-US" smtClean="0"/>
              <a:t>Refers only to relation schema</a:t>
            </a:r>
          </a:p>
          <a:p>
            <a:r>
              <a:rPr lang="en-US" smtClean="0"/>
              <a:t>Attribute </a:t>
            </a:r>
            <a:r>
              <a:rPr lang="en-US" i="1" smtClean="0"/>
              <a:t>A </a:t>
            </a:r>
            <a:r>
              <a:rPr lang="en-US" smtClean="0"/>
              <a:t>can be qualified with the relation name </a:t>
            </a:r>
            <a:r>
              <a:rPr lang="en-US" i="1" smtClean="0"/>
              <a:t>R </a:t>
            </a:r>
            <a:r>
              <a:rPr lang="en-US" smtClean="0"/>
              <a:t>to which it belongs </a:t>
            </a:r>
          </a:p>
          <a:p>
            <a:pPr lvl="1"/>
            <a:r>
              <a:rPr lang="en-US" smtClean="0"/>
              <a:t>Using the dot notation </a:t>
            </a:r>
            <a:r>
              <a:rPr lang="en-US" i="1" smtClean="0"/>
              <a:t>R.A</a:t>
            </a: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Model Notation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n-tuple t </a:t>
            </a:r>
            <a:r>
              <a:rPr lang="en-US" smtClean="0"/>
              <a:t>in a relation </a:t>
            </a:r>
            <a:r>
              <a:rPr lang="en-US" i="1" smtClean="0"/>
              <a:t>r</a:t>
            </a:r>
            <a:r>
              <a:rPr lang="en-US" smtClean="0"/>
              <a:t>(</a:t>
            </a:r>
            <a:r>
              <a:rPr lang="en-US" i="1" smtClean="0"/>
              <a:t>R</a:t>
            </a:r>
            <a:r>
              <a:rPr lang="en-US" smtClean="0"/>
              <a:t>) </a:t>
            </a:r>
          </a:p>
          <a:p>
            <a:pPr lvl="1"/>
            <a:r>
              <a:rPr lang="en-US" smtClean="0"/>
              <a:t>Denoted by </a:t>
            </a:r>
            <a:r>
              <a:rPr lang="en-US" i="1" smtClean="0"/>
              <a:t>t = &lt;v</a:t>
            </a:r>
            <a:r>
              <a:rPr lang="en-US" i="1" baseline="-25000" smtClean="0"/>
              <a:t>1</a:t>
            </a:r>
            <a:r>
              <a:rPr lang="en-US" smtClean="0"/>
              <a:t>,</a:t>
            </a:r>
            <a:r>
              <a:rPr lang="en-US" i="1" smtClean="0"/>
              <a:t> v</a:t>
            </a:r>
            <a:r>
              <a:rPr lang="en-US" i="1" baseline="-25000" smtClean="0"/>
              <a:t>2</a:t>
            </a:r>
            <a:r>
              <a:rPr lang="en-US" smtClean="0"/>
              <a:t>, ..., </a:t>
            </a:r>
            <a:r>
              <a:rPr lang="en-US" i="1" smtClean="0"/>
              <a:t>v</a:t>
            </a:r>
            <a:r>
              <a:rPr lang="en-US" i="1" baseline="-25000" smtClean="0"/>
              <a:t>n</a:t>
            </a:r>
            <a:r>
              <a:rPr lang="en-US" i="1" smtClean="0"/>
              <a:t>&gt;</a:t>
            </a:r>
            <a:endParaRPr lang="en-US" smtClean="0"/>
          </a:p>
          <a:p>
            <a:pPr lvl="1"/>
            <a:r>
              <a:rPr lang="en-US" i="1" smtClean="0"/>
              <a:t>v</a:t>
            </a:r>
            <a:r>
              <a:rPr lang="en-US" i="1" baseline="-25000" smtClean="0"/>
              <a:t>i</a:t>
            </a:r>
            <a:r>
              <a:rPr lang="en-US" smtClean="0"/>
              <a:t> is the value corresponding to attribute </a:t>
            </a:r>
            <a:r>
              <a:rPr lang="en-US" i="1" smtClean="0"/>
              <a:t>A</a:t>
            </a:r>
            <a:r>
              <a:rPr lang="en-US" i="1" baseline="-25000" smtClean="0"/>
              <a:t>i</a:t>
            </a:r>
          </a:p>
          <a:p>
            <a:r>
              <a:rPr lang="en-US" smtClean="0"/>
              <a:t>Component values of tuples:</a:t>
            </a:r>
          </a:p>
          <a:p>
            <a:pPr lvl="1"/>
            <a:r>
              <a:rPr lang="en-US" i="1" smtClean="0"/>
              <a:t>t</a:t>
            </a:r>
            <a:r>
              <a:rPr lang="en-US" smtClean="0"/>
              <a:t>[</a:t>
            </a:r>
            <a:r>
              <a:rPr lang="en-US" i="1" smtClean="0"/>
              <a:t>A</a:t>
            </a:r>
            <a:r>
              <a:rPr lang="en-US" i="1" baseline="-25000" smtClean="0"/>
              <a:t>i</a:t>
            </a:r>
            <a:r>
              <a:rPr lang="en-US" smtClean="0"/>
              <a:t>] and </a:t>
            </a:r>
            <a:r>
              <a:rPr lang="en-US" i="1" smtClean="0"/>
              <a:t>t.A</a:t>
            </a:r>
            <a:r>
              <a:rPr lang="en-US" i="1" baseline="-25000" smtClean="0"/>
              <a:t>i</a:t>
            </a:r>
            <a:r>
              <a:rPr lang="en-US" smtClean="0"/>
              <a:t> refer to the value </a:t>
            </a:r>
            <a:r>
              <a:rPr lang="en-US" i="1" smtClean="0"/>
              <a:t>v</a:t>
            </a:r>
            <a:r>
              <a:rPr lang="en-US" i="1" baseline="-25000" smtClean="0"/>
              <a:t>i</a:t>
            </a:r>
            <a:r>
              <a:rPr lang="en-US" baseline="-25000" smtClean="0"/>
              <a:t> </a:t>
            </a:r>
            <a:r>
              <a:rPr lang="en-US" smtClean="0"/>
              <a:t>in </a:t>
            </a:r>
            <a:r>
              <a:rPr lang="en-US" i="1" smtClean="0"/>
              <a:t>t</a:t>
            </a:r>
            <a:r>
              <a:rPr lang="en-US" smtClean="0"/>
              <a:t> for attribute </a:t>
            </a:r>
            <a:r>
              <a:rPr lang="en-US" i="1" smtClean="0"/>
              <a:t>A</a:t>
            </a:r>
            <a:r>
              <a:rPr lang="en-US" i="1" baseline="-25000" smtClean="0"/>
              <a:t>i</a:t>
            </a:r>
          </a:p>
          <a:p>
            <a:pPr lvl="1"/>
            <a:r>
              <a:rPr lang="en-US" i="1" smtClean="0"/>
              <a:t>t</a:t>
            </a:r>
            <a:r>
              <a:rPr lang="en-US" smtClean="0"/>
              <a:t>[</a:t>
            </a:r>
            <a:r>
              <a:rPr lang="en-US" i="1" smtClean="0"/>
              <a:t>A</a:t>
            </a:r>
            <a:r>
              <a:rPr lang="en-US" i="1" baseline="-25000" smtClean="0"/>
              <a:t>u</a:t>
            </a:r>
            <a:r>
              <a:rPr lang="en-US" smtClean="0"/>
              <a:t>,</a:t>
            </a:r>
            <a:r>
              <a:rPr lang="en-US" i="1" smtClean="0"/>
              <a:t> A</a:t>
            </a:r>
            <a:r>
              <a:rPr lang="en-US" i="1" baseline="-25000" smtClean="0"/>
              <a:t>w</a:t>
            </a:r>
            <a:r>
              <a:rPr lang="en-US" smtClean="0"/>
              <a:t>, ..., </a:t>
            </a:r>
            <a:r>
              <a:rPr lang="en-US" i="1" smtClean="0"/>
              <a:t>A</a:t>
            </a:r>
            <a:r>
              <a:rPr lang="en-US" i="1" baseline="-25000" smtClean="0"/>
              <a:t>z</a:t>
            </a:r>
            <a:r>
              <a:rPr lang="en-US" smtClean="0"/>
              <a:t>]</a:t>
            </a:r>
            <a:r>
              <a:rPr lang="en-US" i="1" smtClean="0"/>
              <a:t> </a:t>
            </a:r>
            <a:r>
              <a:rPr lang="en-US" smtClean="0"/>
              <a:t>and </a:t>
            </a:r>
            <a:r>
              <a:rPr lang="en-US" i="1" smtClean="0"/>
              <a:t>t.</a:t>
            </a:r>
            <a:r>
              <a:rPr lang="en-US" smtClean="0"/>
              <a:t>(</a:t>
            </a:r>
            <a:r>
              <a:rPr lang="en-US" i="1" smtClean="0"/>
              <a:t>A</a:t>
            </a:r>
            <a:r>
              <a:rPr lang="en-US" i="1" baseline="-25000" smtClean="0"/>
              <a:t>u</a:t>
            </a:r>
            <a:r>
              <a:rPr lang="en-US" smtClean="0"/>
              <a:t>,</a:t>
            </a:r>
            <a:r>
              <a:rPr lang="en-US" i="1" smtClean="0"/>
              <a:t> A</a:t>
            </a:r>
            <a:r>
              <a:rPr lang="en-US" i="1" baseline="-25000" smtClean="0"/>
              <a:t>w</a:t>
            </a:r>
            <a:r>
              <a:rPr lang="en-US" smtClean="0"/>
              <a:t>, ..., </a:t>
            </a:r>
            <a:r>
              <a:rPr lang="en-US" i="1" smtClean="0"/>
              <a:t>A</a:t>
            </a:r>
            <a:r>
              <a:rPr lang="en-US" i="1" baseline="-25000" smtClean="0"/>
              <a:t>z</a:t>
            </a:r>
            <a:r>
              <a:rPr lang="en-US" smtClean="0"/>
              <a:t>)</a:t>
            </a:r>
            <a:r>
              <a:rPr lang="en-US" i="1" smtClean="0"/>
              <a:t> </a:t>
            </a:r>
            <a:r>
              <a:rPr lang="en-US" smtClean="0"/>
              <a:t>refer to the subtuple of values </a:t>
            </a:r>
            <a:r>
              <a:rPr lang="en-US" i="1" smtClean="0"/>
              <a:t>&lt;v</a:t>
            </a:r>
            <a:r>
              <a:rPr lang="en-US" i="1" baseline="-25000" smtClean="0"/>
              <a:t>u</a:t>
            </a:r>
            <a:r>
              <a:rPr lang="en-US" smtClean="0"/>
              <a:t>,</a:t>
            </a:r>
            <a:r>
              <a:rPr lang="en-US" i="1" smtClean="0"/>
              <a:t> v</a:t>
            </a:r>
            <a:r>
              <a:rPr lang="en-US" i="1" baseline="-25000" smtClean="0"/>
              <a:t>w</a:t>
            </a:r>
            <a:r>
              <a:rPr lang="en-US" smtClean="0"/>
              <a:t>, ..., </a:t>
            </a:r>
            <a:r>
              <a:rPr lang="en-US" i="1" smtClean="0"/>
              <a:t>v</a:t>
            </a:r>
            <a:r>
              <a:rPr lang="en-US" i="1" baseline="-25000" smtClean="0"/>
              <a:t>z</a:t>
            </a:r>
            <a:r>
              <a:rPr lang="en-US" i="1" smtClean="0"/>
              <a:t>&gt; </a:t>
            </a:r>
            <a:r>
              <a:rPr lang="en-US" smtClean="0"/>
              <a:t>from </a:t>
            </a:r>
            <a:r>
              <a:rPr lang="en-US" i="1" smtClean="0"/>
              <a:t>t </a:t>
            </a:r>
            <a:r>
              <a:rPr lang="en-US" smtClean="0"/>
              <a:t>corresponding to the attributes specified in the list</a:t>
            </a: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Model Notation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Constraints</a:t>
            </a:r>
          </a:p>
          <a:p>
            <a:pPr lvl="1"/>
            <a:r>
              <a:rPr lang="en-US" smtClean="0"/>
              <a:t>Restrictions on the actual values in a database state</a:t>
            </a:r>
          </a:p>
          <a:p>
            <a:pPr lvl="1"/>
            <a:r>
              <a:rPr lang="en-US" smtClean="0"/>
              <a:t>Derived from the rules in the miniworld that the database represents</a:t>
            </a:r>
          </a:p>
          <a:p>
            <a:r>
              <a:rPr lang="en-US" b="1" smtClean="0"/>
              <a:t>Inherent model-based constraints</a:t>
            </a:r>
            <a:r>
              <a:rPr lang="en-US" smtClean="0"/>
              <a:t> or </a:t>
            </a:r>
            <a:r>
              <a:rPr lang="en-US" b="1" smtClean="0"/>
              <a:t>implicit</a:t>
            </a:r>
            <a:r>
              <a:rPr lang="en-US" smtClean="0"/>
              <a:t> </a:t>
            </a:r>
            <a:r>
              <a:rPr lang="en-US" b="1" smtClean="0"/>
              <a:t>constraints</a:t>
            </a:r>
          </a:p>
          <a:p>
            <a:pPr lvl="1"/>
            <a:r>
              <a:rPr lang="en-US" smtClean="0"/>
              <a:t>Inherent in the data model</a:t>
            </a: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Model Constraints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8013" cy="4524375"/>
          </a:xfrm>
        </p:spPr>
        <p:txBody>
          <a:bodyPr>
            <a:normAutofit/>
          </a:bodyPr>
          <a:lstStyle/>
          <a:p>
            <a:r>
              <a:rPr lang="en-US" smtClean="0"/>
              <a:t>Typically include: </a:t>
            </a:r>
          </a:p>
          <a:p>
            <a:pPr lvl="1"/>
            <a:r>
              <a:rPr lang="en-US" smtClean="0"/>
              <a:t>Numeric data types for integers and real numbers </a:t>
            </a:r>
          </a:p>
          <a:p>
            <a:pPr lvl="1"/>
            <a:r>
              <a:rPr lang="en-US" smtClean="0"/>
              <a:t>Characters</a:t>
            </a:r>
          </a:p>
          <a:p>
            <a:pPr lvl="1"/>
            <a:r>
              <a:rPr lang="en-US" smtClean="0"/>
              <a:t>Booleans</a:t>
            </a:r>
          </a:p>
          <a:p>
            <a:pPr lvl="1"/>
            <a:r>
              <a:rPr lang="en-US" smtClean="0"/>
              <a:t>Fixed-length strings</a:t>
            </a:r>
          </a:p>
          <a:p>
            <a:pPr lvl="1"/>
            <a:r>
              <a:rPr lang="en-US" smtClean="0"/>
              <a:t>Variable-length strings</a:t>
            </a:r>
          </a:p>
          <a:p>
            <a:pPr lvl="1"/>
            <a:r>
              <a:rPr lang="en-US" smtClean="0"/>
              <a:t>Date, time, timestamp</a:t>
            </a:r>
          </a:p>
          <a:p>
            <a:pPr lvl="1"/>
            <a:r>
              <a:rPr lang="en-US" smtClean="0"/>
              <a:t>Money</a:t>
            </a:r>
          </a:p>
          <a:p>
            <a:pPr lvl="1"/>
            <a:r>
              <a:rPr lang="en-US" smtClean="0"/>
              <a:t>Other special data types</a:t>
            </a: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Domain Constraints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 two tuples can have the same combination of values for all their attributes.</a:t>
            </a:r>
          </a:p>
          <a:p>
            <a:r>
              <a:rPr lang="en-US" b="1" smtClean="0"/>
              <a:t>Superkey</a:t>
            </a:r>
          </a:p>
          <a:p>
            <a:pPr lvl="1"/>
            <a:r>
              <a:rPr lang="en-US" smtClean="0"/>
              <a:t>No two distinct tuples in any state </a:t>
            </a:r>
            <a:r>
              <a:rPr lang="en-US" i="1" smtClean="0"/>
              <a:t>r</a:t>
            </a:r>
            <a:r>
              <a:rPr lang="en-US" smtClean="0"/>
              <a:t> of </a:t>
            </a:r>
            <a:r>
              <a:rPr lang="en-US" i="1" smtClean="0"/>
              <a:t>R</a:t>
            </a:r>
            <a:r>
              <a:rPr lang="en-US" smtClean="0"/>
              <a:t> can have the same value for SK</a:t>
            </a:r>
          </a:p>
          <a:p>
            <a:r>
              <a:rPr lang="en-US" b="1" smtClean="0"/>
              <a:t>Key</a:t>
            </a:r>
          </a:p>
          <a:p>
            <a:pPr lvl="1"/>
            <a:r>
              <a:rPr lang="en-US" smtClean="0"/>
              <a:t>Superkey of R </a:t>
            </a:r>
          </a:p>
          <a:p>
            <a:pPr lvl="1"/>
            <a:r>
              <a:rPr lang="en-US" smtClean="0"/>
              <a:t>Removing any attribute </a:t>
            </a:r>
            <a:r>
              <a:rPr lang="en-US" i="1" smtClean="0"/>
              <a:t>A</a:t>
            </a:r>
            <a:r>
              <a:rPr lang="en-US" smtClean="0"/>
              <a:t> from </a:t>
            </a:r>
            <a:r>
              <a:rPr lang="en-US" i="1" smtClean="0"/>
              <a:t>K</a:t>
            </a:r>
            <a:r>
              <a:rPr lang="en-US" smtClean="0"/>
              <a:t> leaves a set of attributes </a:t>
            </a:r>
            <a:r>
              <a:rPr lang="en-US" i="1" smtClean="0"/>
              <a:t>K</a:t>
            </a:r>
            <a:r>
              <a:rPr lang="en-US" smtClean="0"/>
              <a:t> that is not a superkey of </a:t>
            </a:r>
            <a:r>
              <a:rPr lang="en-US" i="1" smtClean="0"/>
              <a:t>R</a:t>
            </a:r>
            <a:r>
              <a:rPr lang="en-US" smtClean="0"/>
              <a:t> any more</a:t>
            </a:r>
          </a:p>
        </p:txBody>
      </p:sp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Key Constraints and Constraints on NULL Values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Key satisfies two properties:</a:t>
            </a:r>
          </a:p>
          <a:p>
            <a:pPr lvl="1"/>
            <a:r>
              <a:rPr lang="en-US" smtClean="0"/>
              <a:t>Two distinct tuples in any state of relation cannot have identical values for (all) attributes in key</a:t>
            </a:r>
          </a:p>
          <a:p>
            <a:pPr lvl="1"/>
            <a:r>
              <a:rPr lang="en-US" smtClean="0"/>
              <a:t>Minimal superkey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Cannot remove any attributes and still have uniqueness constraint in above condition hold</a:t>
            </a:r>
          </a:p>
        </p:txBody>
      </p:sp>
      <p:sp>
        <p:nvSpPr>
          <p:cNvPr id="28674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Key Constraints and Constraints on NULL Values (cont’d.)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Candidate key</a:t>
            </a:r>
          </a:p>
          <a:p>
            <a:pPr lvl="1"/>
            <a:r>
              <a:rPr lang="en-US" smtClean="0"/>
              <a:t>Relation schema may have more than one key</a:t>
            </a:r>
          </a:p>
          <a:p>
            <a:r>
              <a:rPr lang="en-US" b="1" smtClean="0"/>
              <a:t>Primary key </a:t>
            </a:r>
            <a:r>
              <a:rPr lang="en-US" smtClean="0"/>
              <a:t>of the relation</a:t>
            </a:r>
          </a:p>
          <a:p>
            <a:pPr lvl="1"/>
            <a:r>
              <a:rPr lang="en-US" smtClean="0"/>
              <a:t>Designated among candidate keys</a:t>
            </a:r>
          </a:p>
          <a:p>
            <a:pPr lvl="1"/>
            <a:r>
              <a:rPr lang="en-US" smtClean="0"/>
              <a:t>Underline attribute </a:t>
            </a:r>
          </a:p>
          <a:p>
            <a:r>
              <a:rPr lang="en-US" smtClean="0"/>
              <a:t>Other candidate keys are designated as </a:t>
            </a:r>
            <a:r>
              <a:rPr lang="en-US" b="1" smtClean="0"/>
              <a:t>unique keys</a:t>
            </a:r>
          </a:p>
        </p:txBody>
      </p:sp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Key Constraints and Constraints on NULL Values (cont’d.)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Key Constraints and Constraints on NULL Values (cont’d.)</a:t>
            </a:r>
          </a:p>
        </p:txBody>
      </p:sp>
      <p:pic>
        <p:nvPicPr>
          <p:cNvPr id="3072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14563"/>
            <a:ext cx="82105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Relational database schema </a:t>
            </a:r>
            <a:r>
              <a:rPr lang="en-US" i="1" smtClean="0"/>
              <a:t>S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Set of relation schemas </a:t>
            </a:r>
            <a:r>
              <a:rPr lang="en-US" i="1" smtClean="0"/>
              <a:t>S = </a:t>
            </a:r>
            <a:r>
              <a:rPr lang="en-US" smtClean="0"/>
              <a:t>{</a:t>
            </a:r>
            <a:r>
              <a:rPr lang="en-US" i="1" smtClean="0"/>
              <a:t>R</a:t>
            </a:r>
            <a:r>
              <a:rPr lang="en-US" baseline="-25000" smtClean="0"/>
              <a:t>1</a:t>
            </a:r>
            <a:r>
              <a:rPr lang="en-US" smtClean="0"/>
              <a:t>,</a:t>
            </a:r>
            <a:r>
              <a:rPr lang="en-US" i="1" smtClean="0"/>
              <a:t> R</a:t>
            </a:r>
            <a:r>
              <a:rPr lang="en-US" baseline="-25000" smtClean="0"/>
              <a:t>2</a:t>
            </a:r>
            <a:r>
              <a:rPr lang="en-US" smtClean="0"/>
              <a:t>, ..., </a:t>
            </a:r>
            <a:r>
              <a:rPr lang="en-US" i="1" smtClean="0"/>
              <a:t>R</a:t>
            </a:r>
            <a:r>
              <a:rPr lang="en-US" i="1" baseline="-25000" smtClean="0"/>
              <a:t>m</a:t>
            </a:r>
            <a:r>
              <a:rPr lang="en-US" smtClean="0"/>
              <a:t>}</a:t>
            </a:r>
            <a:r>
              <a:rPr lang="en-US" i="1" smtClean="0"/>
              <a:t> </a:t>
            </a:r>
          </a:p>
          <a:p>
            <a:pPr lvl="1"/>
            <a:r>
              <a:rPr lang="en-US" smtClean="0"/>
              <a:t>Set of integrity constraints IC</a:t>
            </a:r>
          </a:p>
          <a:p>
            <a:r>
              <a:rPr lang="en-US" b="1" smtClean="0"/>
              <a:t>Relational database state</a:t>
            </a:r>
          </a:p>
          <a:p>
            <a:pPr lvl="1"/>
            <a:r>
              <a:rPr lang="en-US" smtClean="0"/>
              <a:t>Set of relation states </a:t>
            </a:r>
            <a:r>
              <a:rPr lang="en-US" i="1" smtClean="0"/>
              <a:t>DB = </a:t>
            </a:r>
            <a:r>
              <a:rPr lang="en-US" smtClean="0"/>
              <a:t>{</a:t>
            </a:r>
            <a:r>
              <a:rPr lang="en-US" i="1" smtClean="0"/>
              <a:t>r</a:t>
            </a:r>
            <a:r>
              <a:rPr lang="en-US" i="1" baseline="-25000" smtClean="0"/>
              <a:t>1</a:t>
            </a:r>
            <a:r>
              <a:rPr lang="en-US" smtClean="0"/>
              <a:t>,</a:t>
            </a:r>
            <a:r>
              <a:rPr lang="en-US" i="1" smtClean="0"/>
              <a:t> r</a:t>
            </a:r>
            <a:r>
              <a:rPr lang="en-US" i="1" baseline="-25000" smtClean="0"/>
              <a:t>2</a:t>
            </a:r>
            <a:r>
              <a:rPr lang="en-US" smtClean="0"/>
              <a:t>, ..., </a:t>
            </a:r>
            <a:r>
              <a:rPr lang="en-US" i="1" smtClean="0"/>
              <a:t>r</a:t>
            </a:r>
            <a:r>
              <a:rPr lang="en-US" i="1" baseline="-25000" smtClean="0"/>
              <a:t>m</a:t>
            </a:r>
            <a:r>
              <a:rPr lang="en-US" smtClean="0"/>
              <a:t>}</a:t>
            </a:r>
            <a:r>
              <a:rPr lang="en-US" i="1" smtClean="0"/>
              <a:t> </a:t>
            </a:r>
            <a:endParaRPr lang="en-US" smtClean="0"/>
          </a:p>
          <a:p>
            <a:pPr lvl="1"/>
            <a:r>
              <a:rPr lang="en-US" smtClean="0"/>
              <a:t>Each </a:t>
            </a:r>
            <a:r>
              <a:rPr lang="en-US" i="1" smtClean="0"/>
              <a:t>r</a:t>
            </a:r>
            <a:r>
              <a:rPr lang="en-US" i="1" baseline="-25000" smtClean="0"/>
              <a:t>i</a:t>
            </a:r>
            <a:r>
              <a:rPr lang="en-US" smtClean="0"/>
              <a:t> is a state of </a:t>
            </a:r>
            <a:r>
              <a:rPr lang="en-US" i="1" smtClean="0"/>
              <a:t>R</a:t>
            </a:r>
            <a:r>
              <a:rPr lang="en-US" i="1" baseline="-25000" smtClean="0"/>
              <a:t>i</a:t>
            </a:r>
            <a:r>
              <a:rPr lang="en-US" smtClean="0"/>
              <a:t> and such that the </a:t>
            </a:r>
            <a:r>
              <a:rPr lang="en-US" i="1" smtClean="0"/>
              <a:t>r</a:t>
            </a:r>
            <a:r>
              <a:rPr lang="en-US" i="1" baseline="-25000" smtClean="0"/>
              <a:t>i</a:t>
            </a:r>
            <a:r>
              <a:rPr lang="en-US" baseline="-25000" smtClean="0"/>
              <a:t> </a:t>
            </a:r>
            <a:r>
              <a:rPr lang="en-US" smtClean="0"/>
              <a:t>relation states satisfy integrity constraints specified in IC</a:t>
            </a:r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Relational Databases and Relational Database Schemas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Relational model</a:t>
            </a:r>
          </a:p>
          <a:p>
            <a:pPr lvl="1"/>
            <a:r>
              <a:rPr lang="en-US" dirty="0" smtClean="0"/>
              <a:t>First commercial implementations available in early 1980s</a:t>
            </a:r>
          </a:p>
          <a:p>
            <a:pPr lvl="1"/>
            <a:r>
              <a:rPr lang="en-US" dirty="0" smtClean="0"/>
              <a:t>Has been implemented in a large number of commercial system</a:t>
            </a:r>
          </a:p>
          <a:p>
            <a:endParaRPr lang="en-US" dirty="0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Relational Data Model and</a:t>
            </a:r>
            <a:br>
              <a:rPr lang="en-US" smtClean="0"/>
            </a:br>
            <a:r>
              <a:rPr lang="en-US" smtClean="0"/>
              <a:t>Relational Database Constraints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2028825"/>
            <a:ext cx="8228013" cy="4524375"/>
          </a:xfrm>
        </p:spPr>
        <p:txBody>
          <a:bodyPr/>
          <a:lstStyle/>
          <a:p>
            <a:r>
              <a:rPr lang="en-US" b="1" smtClean="0"/>
              <a:t>Invalid state</a:t>
            </a:r>
          </a:p>
          <a:p>
            <a:pPr lvl="1"/>
            <a:r>
              <a:rPr lang="en-US" smtClean="0"/>
              <a:t>Does not obey all the integrity constraints</a:t>
            </a:r>
          </a:p>
          <a:p>
            <a:r>
              <a:rPr lang="en-US" b="1" smtClean="0"/>
              <a:t>Valid state</a:t>
            </a:r>
          </a:p>
          <a:p>
            <a:pPr lvl="1"/>
            <a:r>
              <a:rPr lang="en-US" smtClean="0"/>
              <a:t>Satisfies all the constraints in the defined set of integrity constraints IC</a:t>
            </a:r>
          </a:p>
        </p:txBody>
      </p:sp>
      <p:sp>
        <p:nvSpPr>
          <p:cNvPr id="32770" name="Title 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8013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Relational Databases and Relational Database Schemas (cont’d.)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Entity integrity constraint</a:t>
            </a:r>
            <a:endParaRPr lang="en-US" smtClean="0"/>
          </a:p>
          <a:p>
            <a:pPr lvl="1"/>
            <a:r>
              <a:rPr lang="en-US" smtClean="0"/>
              <a:t>No primary key value can be NULL</a:t>
            </a:r>
          </a:p>
          <a:p>
            <a:r>
              <a:rPr lang="en-US" b="1" smtClean="0"/>
              <a:t>Referential integrity constraint </a:t>
            </a:r>
          </a:p>
          <a:p>
            <a:pPr lvl="1"/>
            <a:r>
              <a:rPr lang="en-US" smtClean="0"/>
              <a:t>Specified between two relations </a:t>
            </a:r>
          </a:p>
          <a:p>
            <a:pPr lvl="1"/>
            <a:r>
              <a:rPr lang="en-US" smtClean="0"/>
              <a:t>Maintains consistency among tuples in two relations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Integrity, Referential Integrity,</a:t>
            </a:r>
            <a:br>
              <a:rPr lang="en-US" smtClean="0"/>
            </a:br>
            <a:r>
              <a:rPr lang="en-US" smtClean="0"/>
              <a:t>and Foreign Keys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Foreign key </a:t>
            </a:r>
            <a:r>
              <a:rPr lang="en-US" smtClean="0"/>
              <a:t>rules:</a:t>
            </a:r>
          </a:p>
          <a:p>
            <a:pPr lvl="1"/>
            <a:r>
              <a:rPr lang="en-US" smtClean="0"/>
              <a:t>The attributes in FK have the same domain(s) as the primary key attributes PK</a:t>
            </a:r>
          </a:p>
          <a:p>
            <a:pPr lvl="1"/>
            <a:r>
              <a:rPr lang="en-US" smtClean="0"/>
              <a:t>Value of FK in a tuple </a:t>
            </a:r>
            <a:r>
              <a:rPr lang="en-US" i="1" smtClean="0"/>
              <a:t>t</a:t>
            </a:r>
            <a:r>
              <a:rPr lang="en-US" baseline="-25000" smtClean="0"/>
              <a:t>1</a:t>
            </a:r>
            <a:r>
              <a:rPr lang="en-US" smtClean="0"/>
              <a:t> of the current state </a:t>
            </a:r>
            <a:r>
              <a:rPr lang="en-US" i="1" smtClean="0"/>
              <a:t>r</a:t>
            </a:r>
            <a:r>
              <a:rPr lang="en-US" baseline="-25000" smtClean="0"/>
              <a:t>1</a:t>
            </a:r>
            <a:r>
              <a:rPr lang="en-US" i="1" smtClean="0"/>
              <a:t>(R</a:t>
            </a:r>
            <a:r>
              <a:rPr lang="en-US" baseline="-25000" smtClean="0"/>
              <a:t>1</a:t>
            </a:r>
            <a:r>
              <a:rPr lang="en-US" i="1" smtClean="0"/>
              <a:t>)</a:t>
            </a:r>
            <a:r>
              <a:rPr lang="en-US" smtClean="0"/>
              <a:t> either occurs as a value of PK for some tuple</a:t>
            </a:r>
            <a:r>
              <a:rPr lang="en-US" i="1" smtClean="0"/>
              <a:t> t</a:t>
            </a:r>
            <a:r>
              <a:rPr lang="en-US" baseline="-25000" smtClean="0"/>
              <a:t>2</a:t>
            </a:r>
            <a:r>
              <a:rPr lang="en-US" smtClean="0"/>
              <a:t> in the current state </a:t>
            </a:r>
            <a:r>
              <a:rPr lang="en-US" i="1" smtClean="0"/>
              <a:t>r</a:t>
            </a:r>
            <a:r>
              <a:rPr lang="en-US" baseline="-25000" smtClean="0"/>
              <a:t>2</a:t>
            </a:r>
            <a:r>
              <a:rPr lang="en-US" i="1" smtClean="0"/>
              <a:t>(R</a:t>
            </a:r>
            <a:r>
              <a:rPr lang="en-US" baseline="-25000" smtClean="0"/>
              <a:t>2</a:t>
            </a:r>
            <a:r>
              <a:rPr lang="en-US" i="1" smtClean="0"/>
              <a:t>)</a:t>
            </a:r>
            <a:r>
              <a:rPr lang="en-US" smtClean="0"/>
              <a:t> or is NULL</a:t>
            </a:r>
          </a:p>
        </p:txBody>
      </p:sp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Integrity, Referential Integrity,</a:t>
            </a:r>
            <a:br>
              <a:rPr lang="en-US" smtClean="0"/>
            </a:br>
            <a:r>
              <a:rPr lang="en-US" smtClean="0"/>
              <a:t>and Foreign Keys (cont’d.)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Diagrammatically display referential integrity constraints </a:t>
            </a:r>
          </a:p>
          <a:p>
            <a:pPr lvl="1"/>
            <a:r>
              <a:rPr lang="en-US" smtClean="0"/>
              <a:t>Directed arc from each foreign key to the relation it references</a:t>
            </a:r>
          </a:p>
          <a:p>
            <a:r>
              <a:rPr lang="en-US" smtClean="0"/>
              <a:t>All integrity constraints should be specified on relational database schema</a:t>
            </a:r>
          </a:p>
        </p:txBody>
      </p:sp>
      <p:sp>
        <p:nvSpPr>
          <p:cNvPr id="35842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Integrity, Referential Integrity,</a:t>
            </a:r>
            <a:br>
              <a:rPr lang="en-US" smtClean="0"/>
            </a:br>
            <a:r>
              <a:rPr lang="en-US" smtClean="0"/>
              <a:t>and Foreign Keys (cont’d.)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8013" cy="4300538"/>
          </a:xfrm>
        </p:spPr>
        <p:txBody>
          <a:bodyPr/>
          <a:lstStyle/>
          <a:p>
            <a:r>
              <a:rPr lang="en-US" smtClean="0"/>
              <a:t>Operations of the relational model can be categorized into retrievals and updates</a:t>
            </a:r>
          </a:p>
          <a:p>
            <a:r>
              <a:rPr lang="en-US" smtClean="0"/>
              <a:t>Basic operations that change the states of relations in the database:</a:t>
            </a:r>
          </a:p>
          <a:p>
            <a:pPr lvl="1"/>
            <a:r>
              <a:rPr lang="en-US" smtClean="0"/>
              <a:t>Insert</a:t>
            </a:r>
          </a:p>
          <a:p>
            <a:pPr lvl="1"/>
            <a:r>
              <a:rPr lang="en-US" smtClean="0"/>
              <a:t>Delete</a:t>
            </a:r>
          </a:p>
          <a:p>
            <a:pPr lvl="1"/>
            <a:r>
              <a:rPr lang="en-US" smtClean="0"/>
              <a:t>Update (or Modify)</a:t>
            </a:r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8013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Update Operations, Transactions, and Dealing with Constraint Violations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0"/>
            <a:ext cx="71913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/>
          <p:cNvPicPr>
            <a:picLocks noChangeAspect="1" noChangeArrowheads="1"/>
          </p:cNvPicPr>
          <p:nvPr/>
        </p:nvPicPr>
        <p:blipFill>
          <a:blip r:embed="rId2" cstate="print"/>
          <a:srcRect t="951"/>
          <a:stretch>
            <a:fillRect/>
          </a:stretch>
        </p:blipFill>
        <p:spPr bwMode="auto">
          <a:xfrm>
            <a:off x="381000" y="1295400"/>
            <a:ext cx="7929563" cy="489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5"/>
          <p:cNvPicPr>
            <a:picLocks noChangeAspect="1" noChangeArrowheads="1"/>
          </p:cNvPicPr>
          <p:nvPr/>
        </p:nvPicPr>
        <p:blipFill>
          <a:blip r:embed="rId3" cstate="print"/>
          <a:srcRect r="4237"/>
          <a:stretch>
            <a:fillRect/>
          </a:stretch>
        </p:blipFill>
        <p:spPr bwMode="auto">
          <a:xfrm>
            <a:off x="381000" y="504825"/>
            <a:ext cx="82645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38200"/>
            <a:ext cx="7412038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Provides a list of attribute values for a new tuple t that is to be inserted into a relation R</a:t>
            </a:r>
          </a:p>
          <a:p>
            <a:r>
              <a:rPr lang="en-US" smtClean="0"/>
              <a:t>Can violate any of the four types of constraints </a:t>
            </a:r>
          </a:p>
          <a:p>
            <a:r>
              <a:rPr lang="en-US" smtClean="0"/>
              <a:t>If an insertion violates one or more constraints</a:t>
            </a:r>
          </a:p>
          <a:p>
            <a:pPr lvl="1"/>
            <a:r>
              <a:rPr lang="en-US" smtClean="0"/>
              <a:t>Default option is to reject the insertion</a:t>
            </a:r>
          </a:p>
        </p:txBody>
      </p:sp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Insert Operation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8013" cy="4524375"/>
          </a:xfrm>
        </p:spPr>
        <p:txBody>
          <a:bodyPr>
            <a:normAutofit/>
          </a:bodyPr>
          <a:lstStyle/>
          <a:p>
            <a:r>
              <a:rPr lang="en-US" smtClean="0"/>
              <a:t>Can violate only referential integrity </a:t>
            </a:r>
          </a:p>
          <a:p>
            <a:pPr lvl="1"/>
            <a:r>
              <a:rPr lang="en-US" smtClean="0"/>
              <a:t>If tuple being deleted is referenced by foreign keys from other tuples</a:t>
            </a:r>
          </a:p>
          <a:p>
            <a:pPr lvl="1"/>
            <a:r>
              <a:rPr lang="en-US" b="1" smtClean="0"/>
              <a:t>Restrict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Reject the deletion</a:t>
            </a:r>
          </a:p>
          <a:p>
            <a:pPr lvl="1"/>
            <a:r>
              <a:rPr lang="en-US" b="1" smtClean="0"/>
              <a:t>Cascade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Propagate the deletion by deleting tuples that reference the tuple that is being deleted</a:t>
            </a:r>
          </a:p>
          <a:p>
            <a:pPr lvl="1"/>
            <a:r>
              <a:rPr lang="en-US" b="1" smtClean="0"/>
              <a:t>Set null </a:t>
            </a:r>
            <a:r>
              <a:rPr lang="en-US" smtClean="0"/>
              <a:t>or </a:t>
            </a:r>
            <a:r>
              <a:rPr lang="en-US" b="1" smtClean="0"/>
              <a:t>set default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Modify the referencing attribute values that cause the violation</a:t>
            </a:r>
          </a:p>
        </p:txBody>
      </p:sp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Delete Operation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Represents data as a collection of relations</a:t>
            </a:r>
          </a:p>
          <a:p>
            <a:r>
              <a:rPr lang="en-US" b="1" smtClean="0"/>
              <a:t>Table</a:t>
            </a:r>
            <a:r>
              <a:rPr lang="en-US" smtClean="0"/>
              <a:t> of values</a:t>
            </a:r>
          </a:p>
          <a:p>
            <a:pPr lvl="1"/>
            <a:r>
              <a:rPr lang="en-US" smtClean="0"/>
              <a:t>Row 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Represents a collection of related data values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Fact that typically corresponds to a real-world entity or relationship</a:t>
            </a:r>
          </a:p>
          <a:p>
            <a:pPr lvl="2">
              <a:buFont typeface="Arial" charset="0"/>
              <a:buChar char="•"/>
            </a:pPr>
            <a:r>
              <a:rPr lang="en-US" i="1" smtClean="0"/>
              <a:t>Tuple</a:t>
            </a:r>
          </a:p>
          <a:p>
            <a:pPr lvl="1"/>
            <a:r>
              <a:rPr lang="en-US" smtClean="0"/>
              <a:t>Table name and column names </a:t>
            </a:r>
          </a:p>
          <a:p>
            <a:pPr lvl="2">
              <a:buFont typeface="Arial" charset="0"/>
              <a:buChar char="•"/>
            </a:pPr>
            <a:r>
              <a:rPr lang="en-US" smtClean="0"/>
              <a:t>Interpret the meaning of the values in each row </a:t>
            </a:r>
            <a:r>
              <a:rPr lang="en-US" i="1" smtClean="0"/>
              <a:t>attribute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Relational Model Concepts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Necessary to specify a condition on attributes of relation </a:t>
            </a:r>
          </a:p>
          <a:p>
            <a:pPr lvl="1"/>
            <a:r>
              <a:rPr lang="en-US" smtClean="0"/>
              <a:t>Select the tuple (or tuples) to be modified</a:t>
            </a:r>
          </a:p>
          <a:p>
            <a:r>
              <a:rPr lang="en-US" smtClean="0"/>
              <a:t>If attribute not part of a primary key nor of a foreign key </a:t>
            </a:r>
          </a:p>
          <a:p>
            <a:pPr lvl="1"/>
            <a:r>
              <a:rPr lang="en-US" smtClean="0"/>
              <a:t>Usually causes no problems</a:t>
            </a:r>
          </a:p>
          <a:p>
            <a:r>
              <a:rPr lang="en-US" smtClean="0"/>
              <a:t>Updating a primary/foreign key</a:t>
            </a:r>
          </a:p>
          <a:p>
            <a:pPr lvl="1"/>
            <a:r>
              <a:rPr lang="en-US" smtClean="0"/>
              <a:t>Similar issues as with Insert/Delete </a:t>
            </a:r>
          </a:p>
        </p:txBody>
      </p:sp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Update Operation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Transaction </a:t>
            </a:r>
          </a:p>
          <a:p>
            <a:pPr lvl="1"/>
            <a:r>
              <a:rPr lang="en-US" smtClean="0"/>
              <a:t>Executing program </a:t>
            </a:r>
          </a:p>
          <a:p>
            <a:pPr lvl="1"/>
            <a:r>
              <a:rPr lang="en-US" smtClean="0"/>
              <a:t>Includes some database operations</a:t>
            </a:r>
          </a:p>
          <a:p>
            <a:pPr lvl="1"/>
            <a:r>
              <a:rPr lang="en-US" smtClean="0"/>
              <a:t>Must leave the database in a valid or consistent state</a:t>
            </a:r>
          </a:p>
          <a:p>
            <a:r>
              <a:rPr lang="en-US" b="1" smtClean="0"/>
              <a:t>Online transaction processing (OLTP) systems </a:t>
            </a:r>
          </a:p>
          <a:p>
            <a:pPr lvl="1"/>
            <a:r>
              <a:rPr lang="en-US" smtClean="0"/>
              <a:t>Execute transactions at rates that reach several hundred per second</a:t>
            </a:r>
          </a:p>
        </p:txBody>
      </p:sp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Transaction Concept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Characteristics differentiate relations from ordinary tables or files</a:t>
            </a:r>
          </a:p>
          <a:p>
            <a:r>
              <a:rPr lang="en-US" smtClean="0"/>
              <a:t>Classify database constraints into: </a:t>
            </a:r>
          </a:p>
          <a:p>
            <a:pPr lvl="1"/>
            <a:r>
              <a:rPr lang="en-US" smtClean="0"/>
              <a:t>Inherent model-based constraints, explicit schema-based constraints, and application-based constraints</a:t>
            </a:r>
          </a:p>
          <a:p>
            <a:r>
              <a:rPr lang="en-US" smtClean="0"/>
              <a:t>Modification operations on the relational model:</a:t>
            </a:r>
          </a:p>
          <a:p>
            <a:pPr lvl="1"/>
            <a:r>
              <a:rPr lang="en-US" smtClean="0"/>
              <a:t>Insert, Delete, and Update</a:t>
            </a:r>
          </a:p>
        </p:txBody>
      </p:sp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Relational Model Concepts (cont’d.)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82296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Domain</a:t>
            </a:r>
            <a:r>
              <a:rPr lang="en-US" smtClean="0"/>
              <a:t> D </a:t>
            </a:r>
          </a:p>
          <a:p>
            <a:pPr lvl="1"/>
            <a:r>
              <a:rPr lang="en-US" smtClean="0"/>
              <a:t>Set of atomic values</a:t>
            </a:r>
          </a:p>
          <a:p>
            <a:r>
              <a:rPr lang="en-US" b="1" smtClean="0"/>
              <a:t>Atomic</a:t>
            </a:r>
          </a:p>
          <a:p>
            <a:pPr lvl="1"/>
            <a:r>
              <a:rPr lang="en-US" smtClean="0"/>
              <a:t>Each value indivisible</a:t>
            </a:r>
          </a:p>
          <a:p>
            <a:r>
              <a:rPr lang="en-US" smtClean="0"/>
              <a:t>Specifying a domain </a:t>
            </a:r>
          </a:p>
          <a:p>
            <a:pPr lvl="1"/>
            <a:r>
              <a:rPr lang="en-US" b="1" smtClean="0"/>
              <a:t>Data type </a:t>
            </a:r>
            <a:r>
              <a:rPr lang="en-US" smtClean="0"/>
              <a:t>specified for each domain</a:t>
            </a: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Domains, Attributes, Tuples, and Relations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928688"/>
            <a:ext cx="7237412" cy="98425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GB" sz="4400" smtClean="0"/>
              <a:t>RM Terminology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2036763"/>
            <a:ext cx="7643813" cy="4392612"/>
          </a:xfrm>
        </p:spPr>
        <p:txBody>
          <a:bodyPr lIns="90488" tIns="44450" rIns="90488" bIns="44450"/>
          <a:lstStyle/>
          <a:p>
            <a:pPr eaLnBrk="1" hangingPunct="1"/>
            <a:r>
              <a:rPr lang="en-GB" b="1" smtClean="0"/>
              <a:t>Relation</a:t>
            </a:r>
            <a:r>
              <a:rPr lang="en-GB" smtClean="0"/>
              <a:t>: table with columns and rows.</a:t>
            </a:r>
          </a:p>
          <a:p>
            <a:pPr eaLnBrk="1" hangingPunct="1"/>
            <a:r>
              <a:rPr lang="en-GB" b="1" smtClean="0"/>
              <a:t>Attribute</a:t>
            </a:r>
            <a:r>
              <a:rPr lang="en-GB" smtClean="0"/>
              <a:t>: named column of a relation.</a:t>
            </a:r>
          </a:p>
          <a:p>
            <a:pPr eaLnBrk="1" hangingPunct="1"/>
            <a:r>
              <a:rPr lang="en-GB" b="1" smtClean="0"/>
              <a:t>Domain</a:t>
            </a:r>
            <a:r>
              <a:rPr lang="en-GB" smtClean="0"/>
              <a:t>: set of allowable values for one or more attributes.</a:t>
            </a:r>
          </a:p>
          <a:p>
            <a:pPr algn="just" eaLnBrk="1" hangingPunct="1"/>
            <a:r>
              <a:rPr lang="en-GB" b="1" smtClean="0"/>
              <a:t>Tuple</a:t>
            </a:r>
            <a:r>
              <a:rPr lang="en-GB" smtClean="0"/>
              <a:t>: a record of a relation.</a:t>
            </a:r>
          </a:p>
          <a:p>
            <a:pPr algn="just" eaLnBrk="1" hangingPunct="1"/>
            <a:r>
              <a:rPr lang="en-GB" b="1" smtClean="0"/>
              <a:t>Relational Database</a:t>
            </a:r>
            <a:r>
              <a:rPr lang="en-GB" smtClean="0"/>
              <a:t> - collection of normalized relations with distinct relation names.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B39514-3CD5-4D2D-9375-11EDB610C034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smtClean="0"/>
              <a:t>Instances of DistributionCenter and Staff relations</a:t>
            </a:r>
          </a:p>
        </p:txBody>
      </p:sp>
      <p:pic>
        <p:nvPicPr>
          <p:cNvPr id="9219" name="Content Placeholder 4" descr="C02NF00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79488" y="1935163"/>
            <a:ext cx="7185025" cy="43894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23CD23-5203-42A7-8B0A-8CA87BEE0EF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smtClean="0"/>
              <a:t>Domains for some attributes of distributionCenter and staff relations</a:t>
            </a:r>
          </a:p>
        </p:txBody>
      </p:sp>
      <p:pic>
        <p:nvPicPr>
          <p:cNvPr id="10243" name="Content Placeholder 4" descr="C02NF002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3281363"/>
            <a:ext cx="8229600" cy="169703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070069-923E-4D05-8725-5F333C2FD22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1664</Words>
  <Application>Microsoft Office PowerPoint</Application>
  <PresentationFormat>On-screen Show (4:3)</PresentationFormat>
  <Paragraphs>234</Paragraphs>
  <Slides>42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Concourse</vt:lpstr>
      <vt:lpstr>Chapter 3</vt:lpstr>
      <vt:lpstr>Chapter 3 Outline</vt:lpstr>
      <vt:lpstr>The Relational Data Model and Relational Database Constraints</vt:lpstr>
      <vt:lpstr>Relational Model Concepts</vt:lpstr>
      <vt:lpstr>Relational Model Concepts (cont’d.)</vt:lpstr>
      <vt:lpstr>Domains, Attributes, Tuples, and Relations</vt:lpstr>
      <vt:lpstr>RM Terminology</vt:lpstr>
      <vt:lpstr>Instances of DistributionCenter and Staff relations</vt:lpstr>
      <vt:lpstr>Domains for some attributes of distributionCenter and staff relations</vt:lpstr>
      <vt:lpstr>Properties of Relational Tables</vt:lpstr>
      <vt:lpstr>Relational Keys</vt:lpstr>
      <vt:lpstr>Relational Keys</vt:lpstr>
      <vt:lpstr>Relational Integrity</vt:lpstr>
      <vt:lpstr>Relational Integrity</vt:lpstr>
      <vt:lpstr>Domains, Attributes, Tuples, and Relations (cont’d.)</vt:lpstr>
      <vt:lpstr>Domains, Attributes, Tuples, and Relations (cont’d.)</vt:lpstr>
      <vt:lpstr>Domains, Attributes, Tuples, and Relations (cont’d.)</vt:lpstr>
      <vt:lpstr>Characteristics of Relations</vt:lpstr>
      <vt:lpstr>Characteristics of Relations (cont’d.)</vt:lpstr>
      <vt:lpstr>Relational Model Notation</vt:lpstr>
      <vt:lpstr>Relational Model Notation</vt:lpstr>
      <vt:lpstr>Relational Model Notation</vt:lpstr>
      <vt:lpstr>Relational Model Constraints</vt:lpstr>
      <vt:lpstr>Domain Constraints</vt:lpstr>
      <vt:lpstr>Key Constraints and Constraints on NULL Values</vt:lpstr>
      <vt:lpstr>Key Constraints and Constraints on NULL Values (cont’d.)</vt:lpstr>
      <vt:lpstr>Key Constraints and Constraints on NULL Values (cont’d.)</vt:lpstr>
      <vt:lpstr>Key Constraints and Constraints on NULL Values (cont’d.)</vt:lpstr>
      <vt:lpstr>Relational Databases and Relational Database Schemas</vt:lpstr>
      <vt:lpstr>Relational Databases and Relational Database Schemas (cont’d.)</vt:lpstr>
      <vt:lpstr>Integrity, Referential Integrity, and Foreign Keys</vt:lpstr>
      <vt:lpstr>Integrity, Referential Integrity, and Foreign Keys (cont’d.)</vt:lpstr>
      <vt:lpstr>Integrity, Referential Integrity, and Foreign Keys (cont’d.)</vt:lpstr>
      <vt:lpstr>Update Operations, Transactions, and Dealing with Constraint Violations</vt:lpstr>
      <vt:lpstr>Slide 35</vt:lpstr>
      <vt:lpstr>Slide 36</vt:lpstr>
      <vt:lpstr>Slide 37</vt:lpstr>
      <vt:lpstr>The Insert Operation</vt:lpstr>
      <vt:lpstr>The Delete Operation</vt:lpstr>
      <vt:lpstr>The Update Operation</vt:lpstr>
      <vt:lpstr>The Transaction Concept</vt:lpstr>
      <vt:lpstr>Summary</vt:lpstr>
    </vt:vector>
  </TitlesOfParts>
  <Company>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msamaha</dc:creator>
  <cp:lastModifiedBy>msamaha</cp:lastModifiedBy>
  <cp:revision>14</cp:revision>
  <dcterms:created xsi:type="dcterms:W3CDTF">2011-10-05T10:16:21Z</dcterms:created>
  <dcterms:modified xsi:type="dcterms:W3CDTF">2011-10-19T10:40:14Z</dcterms:modified>
</cp:coreProperties>
</file>